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sldIdLst>
    <p:sldId id="256" r:id="rId2"/>
    <p:sldId id="265" r:id="rId3"/>
    <p:sldId id="263" r:id="rId4"/>
    <p:sldId id="266" r:id="rId5"/>
    <p:sldId id="284" r:id="rId6"/>
    <p:sldId id="258" r:id="rId7"/>
    <p:sldId id="267" r:id="rId8"/>
    <p:sldId id="278" r:id="rId9"/>
    <p:sldId id="271" r:id="rId10"/>
    <p:sldId id="272" r:id="rId11"/>
    <p:sldId id="274" r:id="rId12"/>
    <p:sldId id="259" r:id="rId13"/>
    <p:sldId id="281" r:id="rId14"/>
    <p:sldId id="279" r:id="rId15"/>
    <p:sldId id="288" r:id="rId16"/>
    <p:sldId id="280" r:id="rId17"/>
    <p:sldId id="286" r:id="rId18"/>
    <p:sldId id="289" r:id="rId19"/>
    <p:sldId id="290" r:id="rId20"/>
    <p:sldId id="291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7033"/>
    <a:srgbClr val="009900"/>
    <a:srgbClr val="FF2549"/>
    <a:srgbClr val="FF856D"/>
    <a:srgbClr val="5D1603"/>
    <a:srgbClr val="9EFF29"/>
    <a:srgbClr val="7FB340"/>
    <a:srgbClr val="77943C"/>
    <a:srgbClr val="1D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 snapToGrid="0">
      <p:cViewPr>
        <p:scale>
          <a:sx n="100" d="100"/>
          <a:sy n="100" d="100"/>
        </p:scale>
        <p:origin x="-51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18E60-4300-4729-A0D7-6AB984C3922D}" type="datetimeFigureOut">
              <a:rPr lang="en-US" smtClean="0"/>
              <a:t>6/5/2022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33E96-F078-4B3D-A8F4-F1AF21EBC357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0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533E96-F078-4B3D-A8F4-F1AF21EBC3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84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2608" y="3222523"/>
            <a:ext cx="6887496" cy="855405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232" y="4085300"/>
            <a:ext cx="6902247" cy="7669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  <a:r>
              <a:rPr lang="en-US" dirty="0" smtClean="0"/>
              <a:t>Master </a:t>
            </a:r>
            <a:r>
              <a:rPr lang="en-US" dirty="0"/>
              <a:t>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16" y="253832"/>
            <a:ext cx="8214852" cy="763526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386348"/>
            <a:ext cx="8246070" cy="3475974"/>
          </a:xfrm>
        </p:spPr>
        <p:txBody>
          <a:bodyPr/>
          <a:lstStyle>
            <a:lvl1pPr algn="l">
              <a:defRPr sz="2800">
                <a:solidFill>
                  <a:schemeClr val="tx1"/>
                </a:solidFill>
              </a:defRPr>
            </a:lvl1pPr>
            <a:lvl2pPr algn="l">
              <a:defRPr>
                <a:solidFill>
                  <a:schemeClr val="tx1"/>
                </a:solidFill>
              </a:defRPr>
            </a:lvl2pPr>
            <a:lvl3pPr algn="l">
              <a:defRPr>
                <a:solidFill>
                  <a:schemeClr val="tx1"/>
                </a:solidFill>
              </a:defRPr>
            </a:lvl3pPr>
            <a:lvl4pPr algn="l">
              <a:defRPr>
                <a:solidFill>
                  <a:schemeClr val="tx1"/>
                </a:solidFill>
              </a:defRPr>
            </a:lvl4pPr>
            <a:lvl5pPr algn="l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764" y="443407"/>
            <a:ext cx="6571913" cy="72534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5390" y="1177436"/>
            <a:ext cx="6594035" cy="351106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943" y="168408"/>
            <a:ext cx="8093365" cy="763525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rgbClr val="00206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79" y="1707141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79" y="2179538"/>
            <a:ext cx="4040188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707141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179538"/>
            <a:ext cx="4041775" cy="2276294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</a:defRPr>
            </a:lvl2pPr>
            <a:lvl3pPr algn="ctr">
              <a:defRPr sz="1800">
                <a:solidFill>
                  <a:schemeClr val="tx1"/>
                </a:solidFill>
              </a:defRPr>
            </a:lvl3pPr>
            <a:lvl4pPr algn="ctr">
              <a:defRPr sz="1600">
                <a:solidFill>
                  <a:schemeClr val="tx1"/>
                </a:solidFill>
              </a:defRPr>
            </a:lvl4pPr>
            <a:lvl5pPr algn="ctr"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6/5/2022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‹N›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1E867DF-3DCA-4725-94F0-F2B6BD747A82}"/>
              </a:ext>
            </a:extLst>
          </p:cNvPr>
          <p:cNvSpPr txBox="1"/>
          <p:nvPr userDrawn="1"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4.wdp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infantile.com/wp-content/uploads/2018/02/vergogna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escita-personale.it/articoli/crescita-personale/emozioni/emozioni-primarie-e-secondarie-quali-sono-come-si-sviluppano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rescita-personale.it/articoli/crescita-personale/emozioni/la-vergogna-lo-sguardo-dell-altro-e-la-voglia-di-coprirsi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918" y="3461657"/>
            <a:ext cx="6426653" cy="1567543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 smtClean="0">
                <a:solidFill>
                  <a:schemeClr val="tx1"/>
                </a:solidFill>
              </a:rPr>
              <a:t>PROGETTO PON </a:t>
            </a:r>
            <a:r>
              <a:rPr lang="en-US" sz="2400" dirty="0" smtClean="0">
                <a:solidFill>
                  <a:schemeClr val="tx1"/>
                </a:solidFill>
              </a:rPr>
              <a:t>”</a:t>
            </a:r>
            <a:r>
              <a:rPr lang="en-US" sz="2200" i="1" dirty="0" smtClean="0">
                <a:solidFill>
                  <a:schemeClr val="tx1"/>
                </a:solidFill>
              </a:rPr>
              <a:t>La </a:t>
            </a:r>
            <a:r>
              <a:rPr lang="en-US" sz="2200" i="1" dirty="0" err="1" smtClean="0">
                <a:solidFill>
                  <a:schemeClr val="tx1"/>
                </a:solidFill>
              </a:rPr>
              <a:t>differenza</a:t>
            </a:r>
            <a:r>
              <a:rPr lang="en-US" sz="2200" i="1" dirty="0" smtClean="0">
                <a:solidFill>
                  <a:schemeClr val="tx1"/>
                </a:solidFill>
              </a:rPr>
              <a:t>  </a:t>
            </a:r>
            <a:r>
              <a:rPr lang="en-US" sz="2200" i="1" dirty="0" err="1" smtClean="0">
                <a:solidFill>
                  <a:schemeClr val="tx1"/>
                </a:solidFill>
              </a:rPr>
              <a:t>che</a:t>
            </a:r>
            <a:r>
              <a:rPr lang="en-US" sz="2200" i="1" dirty="0" smtClean="0">
                <a:solidFill>
                  <a:schemeClr val="tx1"/>
                </a:solidFill>
              </a:rPr>
              <a:t>  fa la </a:t>
            </a:r>
            <a:r>
              <a:rPr lang="en-US" sz="2200" i="1" dirty="0" err="1" smtClean="0">
                <a:solidFill>
                  <a:schemeClr val="tx1"/>
                </a:solidFill>
              </a:rPr>
              <a:t>differenza</a:t>
            </a:r>
            <a:r>
              <a:rPr lang="en-US" sz="2200" i="1" dirty="0" smtClean="0">
                <a:solidFill>
                  <a:schemeClr val="tx1"/>
                </a:solidFill>
              </a:rPr>
              <a:t>”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MODULO    </a:t>
            </a:r>
            <a:r>
              <a:rPr lang="en-US" sz="2400" dirty="0" smtClean="0">
                <a:solidFill>
                  <a:schemeClr val="tx1"/>
                </a:solidFill>
              </a:rPr>
              <a:t>“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palestra </a:t>
            </a:r>
            <a:r>
              <a:rPr lang="en-US" sz="2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delle</a:t>
            </a:r>
            <a:r>
              <a:rPr lang="en-US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emozioni</a:t>
            </a:r>
            <a:r>
              <a:rPr lang="en-US" sz="2400" dirty="0" smtClean="0">
                <a:solidFill>
                  <a:schemeClr val="tx1"/>
                </a:solidFill>
              </a:rPr>
              <a:t>“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 CLASSI  TERZE  - SCUOLA PRIMARIA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err="1" smtClean="0">
                <a:solidFill>
                  <a:schemeClr val="tx1"/>
                </a:solidFill>
              </a:rPr>
              <a:t>Istituto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Comprensivo</a:t>
            </a:r>
            <a:r>
              <a:rPr lang="en-US" sz="1400" dirty="0" smtClean="0">
                <a:solidFill>
                  <a:schemeClr val="tx1"/>
                </a:solidFill>
              </a:rPr>
              <a:t> “S. Eufemia”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err="1" smtClean="0">
                <a:solidFill>
                  <a:schemeClr val="tx1"/>
                </a:solidFill>
              </a:rPr>
              <a:t>a.s</a:t>
            </a:r>
            <a:r>
              <a:rPr lang="en-US" sz="1400" dirty="0" smtClean="0">
                <a:solidFill>
                  <a:schemeClr val="tx1"/>
                </a:solidFill>
              </a:rPr>
              <a:t>. 2021/2022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Prendi u[2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43250" y="238126"/>
            <a:ext cx="5381625" cy="1000124"/>
          </a:xfrm>
        </p:spPr>
        <p:txBody>
          <a:bodyPr>
            <a:normAutofit fontScale="90000"/>
          </a:bodyPr>
          <a:lstStyle/>
          <a:p>
            <a:pPr algn="ctr"/>
            <a:r>
              <a:rPr lang="it-IT" sz="1800" b="1" dirty="0">
                <a:effectLst/>
              </a:rPr>
              <a:t>LA </a:t>
            </a:r>
            <a:r>
              <a:rPr lang="it-IT" sz="2000" b="1" dirty="0">
                <a:solidFill>
                  <a:srgbClr val="FFFF00"/>
                </a:solidFill>
                <a:effectLst/>
              </a:rPr>
              <a:t>GELOSIA</a:t>
            </a:r>
            <a:r>
              <a:rPr lang="it-IT" sz="2000" b="1" dirty="0">
                <a:effectLst/>
              </a:rPr>
              <a:t> </a:t>
            </a:r>
            <a:r>
              <a:rPr lang="it-IT" sz="1800" b="1" dirty="0" smtClean="0">
                <a:effectLst/>
              </a:rPr>
              <a:t/>
            </a:r>
            <a:br>
              <a:rPr lang="it-IT" sz="1800" b="1" dirty="0" smtClean="0">
                <a:effectLst/>
              </a:rPr>
            </a:br>
            <a:r>
              <a:rPr lang="it-IT" sz="1800" b="1" i="1" dirty="0" smtClean="0">
                <a:effectLst/>
              </a:rPr>
              <a:t>nasce </a:t>
            </a:r>
            <a:r>
              <a:rPr lang="it-IT" sz="1800" b="1" i="1" dirty="0">
                <a:effectLst/>
              </a:rPr>
              <a:t>dalla paura di perdere </a:t>
            </a:r>
            <a:r>
              <a:rPr lang="it-IT" sz="1800" b="1" i="1" dirty="0" smtClean="0">
                <a:effectLst/>
              </a:rPr>
              <a:t/>
            </a:r>
            <a:br>
              <a:rPr lang="it-IT" sz="1800" b="1" i="1" dirty="0" smtClean="0">
                <a:effectLst/>
              </a:rPr>
            </a:br>
            <a:r>
              <a:rPr lang="it-IT" sz="1800" b="1" i="1" dirty="0" smtClean="0">
                <a:effectLst/>
              </a:rPr>
              <a:t>qualcuno </a:t>
            </a:r>
            <a:r>
              <a:rPr lang="it-IT" sz="1800" b="1" i="1" dirty="0">
                <a:effectLst/>
              </a:rPr>
              <a:t>o qualcosa…!</a:t>
            </a:r>
            <a:r>
              <a:rPr lang="it-IT" sz="1800" i="1" dirty="0">
                <a:effectLst/>
              </a:rPr>
              <a:t/>
            </a:r>
            <a:br>
              <a:rPr lang="it-IT" sz="1800" i="1" dirty="0">
                <a:effectLst/>
              </a:rPr>
            </a:br>
            <a:endParaRPr lang="it-IT" sz="1800" i="1" dirty="0"/>
          </a:p>
        </p:txBody>
      </p:sp>
      <p:pic>
        <p:nvPicPr>
          <p:cNvPr id="2051" name="Picture 3" descr="C:\Users\Utente\Desktop\FOTO PON\CamScanner 06-02-2022 07.01_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057275"/>
            <a:ext cx="2728272" cy="3457835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LA GELOSIA_Pagina_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1" y="1038225"/>
            <a:ext cx="2520949" cy="3467100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rendi u[2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7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71574" y="542924"/>
            <a:ext cx="6648143" cy="866776"/>
          </a:xfrm>
        </p:spPr>
        <p:txBody>
          <a:bodyPr>
            <a:normAutofit/>
          </a:bodyPr>
          <a:lstStyle/>
          <a:p>
            <a:pPr algn="ctr"/>
            <a:r>
              <a:rPr lang="it-IT" sz="2800" dirty="0" smtClean="0">
                <a:solidFill>
                  <a:srgbClr val="007033"/>
                </a:solidFill>
              </a:rPr>
              <a:t>L’INVIDIA è… </a:t>
            </a:r>
            <a:r>
              <a:rPr lang="it-IT" sz="2800" i="1" dirty="0" smtClean="0">
                <a:solidFill>
                  <a:srgbClr val="007033"/>
                </a:solidFill>
              </a:rPr>
              <a:t>verde come il ramarro</a:t>
            </a:r>
            <a:endParaRPr lang="it-IT" sz="2800" i="1" dirty="0">
              <a:solidFill>
                <a:srgbClr val="007033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385888"/>
            <a:ext cx="7915275" cy="347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3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06367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09813" y="114300"/>
            <a:ext cx="6188239" cy="514349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Una </a:t>
            </a:r>
            <a:r>
              <a:rPr lang="en-US" sz="2000" dirty="0" err="1" smtClean="0"/>
              <a:t>storia</a:t>
            </a:r>
            <a:r>
              <a:rPr lang="en-US" sz="2000" dirty="0" smtClean="0"/>
              <a:t> per </a:t>
            </a:r>
            <a:r>
              <a:rPr lang="en-US" sz="2000" dirty="0" err="1" smtClean="0"/>
              <a:t>superare</a:t>
            </a:r>
            <a:r>
              <a:rPr lang="en-US" sz="2000" dirty="0" smtClean="0"/>
              <a:t> la </a:t>
            </a:r>
            <a:r>
              <a:rPr lang="en-US" sz="2000" dirty="0" err="1" smtClean="0"/>
              <a:t>paura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614360"/>
            <a:ext cx="3657599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umetto 4 7"/>
          <p:cNvSpPr/>
          <p:nvPr/>
        </p:nvSpPr>
        <p:spPr>
          <a:xfrm>
            <a:off x="6534150" y="514348"/>
            <a:ext cx="2219325" cy="1609725"/>
          </a:xfrm>
          <a:prstGeom prst="cloudCallout">
            <a:avLst>
              <a:gd name="adj1" fmla="val -60462"/>
              <a:gd name="adj2" fmla="val 408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Se ne parliamo è meglio!</a:t>
            </a:r>
          </a:p>
          <a:p>
            <a:pPr algn="ctr"/>
            <a:r>
              <a:rPr lang="it-IT" sz="1400" b="1" dirty="0" smtClean="0"/>
              <a:t> Possiamo superare tutte le paure!!!</a:t>
            </a:r>
            <a:endParaRPr lang="it-IT" sz="1400" b="1" dirty="0"/>
          </a:p>
        </p:txBody>
      </p:sp>
      <p:pic>
        <p:nvPicPr>
          <p:cNvPr id="1027" name="Picture 3" descr="C:\Users\Utente\Desktop\PON LA PALESTRA DELLE EMOZIONI\PON  SECONDO INCONTRO 2 APRILE\1 OGNUNO HA LE PROPRIE PA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4" y="2266950"/>
            <a:ext cx="3019425" cy="2594130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PON LA PALESTRA DELLE EMOZIONI\PON  SECONDO INCONTRO 2 APRILE\manifes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66950"/>
            <a:ext cx="3562350" cy="2602665"/>
          </a:xfrm>
          <a:prstGeom prst="rect">
            <a:avLst/>
          </a:prstGeom>
          <a:noFill/>
          <a:ln w="57150">
            <a:solidFill>
              <a:srgbClr val="FF254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315" y="0"/>
            <a:ext cx="8481859" cy="880026"/>
          </a:xfrm>
        </p:spPr>
        <p:txBody>
          <a:bodyPr>
            <a:normAutofit/>
          </a:bodyPr>
          <a:lstStyle/>
          <a:p>
            <a:pPr algn="l"/>
            <a:r>
              <a:rPr lang="it-IT" sz="2000" dirty="0" smtClean="0">
                <a:solidFill>
                  <a:schemeClr val="tx1"/>
                </a:solidFill>
              </a:rPr>
              <a:t>L’INVIDIA  FA DIVENTARE ….  </a:t>
            </a:r>
            <a:r>
              <a:rPr lang="it-IT" sz="1600" dirty="0" smtClean="0">
                <a:solidFill>
                  <a:srgbClr val="009900"/>
                </a:solidFill>
              </a:rPr>
              <a:t>VERDI… </a:t>
            </a:r>
            <a:r>
              <a:rPr lang="it-IT" sz="1600" dirty="0" smtClean="0">
                <a:solidFill>
                  <a:srgbClr val="00B050"/>
                </a:solidFill>
              </a:rPr>
              <a:t>COME UN </a:t>
            </a:r>
            <a:r>
              <a:rPr lang="it-IT" sz="1800" b="1" dirty="0" smtClean="0">
                <a:solidFill>
                  <a:srgbClr val="009900"/>
                </a:solidFill>
              </a:rPr>
              <a:t>ranocchio</a:t>
            </a:r>
            <a:r>
              <a:rPr lang="it-IT" sz="1600" dirty="0" smtClean="0">
                <a:solidFill>
                  <a:srgbClr val="009900"/>
                </a:solidFill>
              </a:rPr>
              <a:t>… VERDI COME UN </a:t>
            </a:r>
            <a:r>
              <a:rPr lang="it-IT" sz="1800" b="1" dirty="0" smtClean="0">
                <a:solidFill>
                  <a:srgbClr val="9EFF29"/>
                </a:solidFill>
              </a:rPr>
              <a:t>ramarro</a:t>
            </a:r>
            <a:r>
              <a:rPr lang="it-IT" sz="1600" dirty="0" smtClean="0">
                <a:solidFill>
                  <a:srgbClr val="009900"/>
                </a:solidFill>
              </a:rPr>
              <a:t>… VERDI COME UNA         </a:t>
            </a:r>
            <a:r>
              <a:rPr lang="it-IT" sz="1800" dirty="0" smtClean="0">
                <a:solidFill>
                  <a:srgbClr val="007033"/>
                </a:solidFill>
              </a:rPr>
              <a:t>cimice</a:t>
            </a:r>
            <a:endParaRPr lang="it-IT" sz="1800" dirty="0">
              <a:solidFill>
                <a:srgbClr val="007033"/>
              </a:solidFill>
            </a:endParaRPr>
          </a:p>
        </p:txBody>
      </p:sp>
      <p:pic>
        <p:nvPicPr>
          <p:cNvPr id="3075" name="Picture 3" descr="C:\Users\Utente\Desktop\FOTO PON\CamScanner 06-02-2022 07.01_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0729">
            <a:off x="420806" y="1029699"/>
            <a:ext cx="2309761" cy="2479539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tente\Desktop\FOTO PON\CamScanner 06-02-2022 07.01_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3283">
            <a:off x="2530359" y="1619398"/>
            <a:ext cx="2091481" cy="3231704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tente\Desktop\FOTO PON\CamScanner 06-02-2022 07.01_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7960">
            <a:off x="7377126" y="689367"/>
            <a:ext cx="1665431" cy="1703090"/>
          </a:xfrm>
          <a:prstGeom prst="rect">
            <a:avLst/>
          </a:prstGeom>
          <a:noFill/>
          <a:ln w="38100">
            <a:solidFill>
              <a:srgbClr val="00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FOTO PON\CamScanner 06-02-2022 07.01_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903">
            <a:off x="7314265" y="2535513"/>
            <a:ext cx="1699436" cy="1961941"/>
          </a:xfrm>
          <a:prstGeom prst="rect">
            <a:avLst/>
          </a:prstGeom>
          <a:noFill/>
          <a:ln w="57150">
            <a:solidFill>
              <a:srgbClr val="9EFF2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tente\Desktop\FOTO PON\CamScanner 06-02-2022 07.01_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062" y="1001485"/>
            <a:ext cx="3314666" cy="4005944"/>
          </a:xfrm>
          <a:prstGeom prst="rect">
            <a:avLst/>
          </a:prstGeom>
          <a:noFill/>
          <a:ln w="571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tente\Desktop\FOTO PON\CamScanner 06-02-2022 07.01_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440">
            <a:off x="487573" y="3191936"/>
            <a:ext cx="2176229" cy="1669781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32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ARANCIONE DI GIOIA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560" y="1385888"/>
            <a:ext cx="6864880" cy="3476625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7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6711"/>
          </a:xfrm>
        </p:spPr>
        <p:txBody>
          <a:bodyPr>
            <a:normAutofit fontScale="90000"/>
          </a:bodyPr>
          <a:lstStyle/>
          <a:p>
            <a:pPr algn="l"/>
            <a:r>
              <a:rPr lang="it-IT" sz="2400" b="1" i="1" dirty="0">
                <a:solidFill>
                  <a:srgbClr val="FF0000"/>
                </a:solidFill>
              </a:rPr>
              <a:t> </a:t>
            </a:r>
            <a:r>
              <a:rPr lang="it-IT" sz="2400" b="1" i="1" dirty="0" smtClean="0">
                <a:solidFill>
                  <a:srgbClr val="FF0000"/>
                </a:solidFill>
              </a:rPr>
              <a:t>la GIOIA… sempre anche per le piccole cose!!! Ci rende migliori!!!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tente\Desktop\FOTO PON\CamScanner 06-02-2022 07.01_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4044">
            <a:off x="519495" y="1247144"/>
            <a:ext cx="2300661" cy="3655356"/>
          </a:xfrm>
          <a:prstGeom prst="rect">
            <a:avLst/>
          </a:prstGeom>
          <a:noFill/>
          <a:ln w="57150">
            <a:solidFill>
              <a:srgbClr val="5D160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ente\Desktop\FOTO PON\CamScanner 06-02-2022 07.01_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2895">
            <a:off x="6293639" y="2824759"/>
            <a:ext cx="2690538" cy="204871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FOTO PON\CamScanner 06-02-2022 07.01_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771" y="892690"/>
            <a:ext cx="2873829" cy="395145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FOTO PON\CamScanner 06-02-2022 07.01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847">
            <a:off x="6001210" y="870131"/>
            <a:ext cx="2655744" cy="206967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PON LA PALESTRA DELLE EMOZIONI\gioia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8577">
            <a:off x="6886614" y="1923104"/>
            <a:ext cx="884936" cy="80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Desktop\PON LA PALESTRA DELLE EMOZIONI\gioia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9696">
            <a:off x="69428" y="1562098"/>
            <a:ext cx="972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83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 smtClean="0"/>
              <a:t>GRIGIO DI TRISTEZZA</a:t>
            </a:r>
            <a:endParaRPr lang="it-IT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7" y="1533588"/>
            <a:ext cx="6379028" cy="3328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2" name="Picture 2" descr="C:\Users\Utente\Desktop\PON LA PALESTRA DELLE EMOZIONI\tristez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9719">
            <a:off x="7210293" y="1460600"/>
            <a:ext cx="1444776" cy="144000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6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457200"/>
          </a:xfrm>
        </p:spPr>
        <p:txBody>
          <a:bodyPr>
            <a:noAutofit/>
          </a:bodyPr>
          <a:lstStyle/>
          <a:p>
            <a:pPr algn="l"/>
            <a:r>
              <a:rPr lang="it-IT" sz="2800" b="1" dirty="0" smtClean="0">
                <a:solidFill>
                  <a:srgbClr val="0070C0"/>
                </a:solidFill>
              </a:rPr>
              <a:t>Le nostre </a:t>
            </a:r>
            <a:r>
              <a:rPr lang="it-IT" sz="2800" b="1" dirty="0" err="1" smtClean="0">
                <a:solidFill>
                  <a:srgbClr val="0070C0"/>
                </a:solidFill>
              </a:rPr>
              <a:t>attivita’</a:t>
            </a:r>
            <a:endParaRPr lang="it-IT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Utente\Desktop\FOTO PON\CamScanner 06-02-2022 07.01_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1381125"/>
            <a:ext cx="1967848" cy="3571875"/>
          </a:xfrm>
          <a:prstGeom prst="rect">
            <a:avLst/>
          </a:prstGeom>
          <a:ln w="2286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FOTO PON\CamScanner 06-02-2022 07.01_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84" y="968677"/>
            <a:ext cx="2415523" cy="3394075"/>
          </a:xfrm>
          <a:prstGeom prst="rect">
            <a:avLst/>
          </a:prstGeom>
          <a:ln w="2286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FOTO PON\CamScanner 06-02-2022 07.01_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87" y="1103015"/>
            <a:ext cx="2213738" cy="3420000"/>
          </a:xfrm>
          <a:prstGeom prst="rect">
            <a:avLst/>
          </a:prstGeom>
          <a:ln w="2286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FOTO PON\CamScanner 06-02-2022 07.01_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61" y="736640"/>
            <a:ext cx="2907900" cy="4152750"/>
          </a:xfrm>
          <a:prstGeom prst="rect">
            <a:avLst/>
          </a:prstGeom>
          <a:ln w="228600" cap="sq" cmpd="thickThin">
            <a:solidFill>
              <a:srgbClr val="0000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04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7943" y="293913"/>
            <a:ext cx="8093365" cy="402773"/>
          </a:xfrm>
        </p:spPr>
        <p:txBody>
          <a:bodyPr>
            <a:normAutofit/>
          </a:bodyPr>
          <a:lstStyle/>
          <a:p>
            <a:pPr algn="ctr"/>
            <a:r>
              <a:rPr lang="it-IT" sz="2000" dirty="0" smtClean="0"/>
              <a:t>Cosa abbiamo imparato?</a:t>
            </a:r>
            <a:endParaRPr lang="it-IT" sz="200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6879" y="1077686"/>
            <a:ext cx="3839178" cy="555171"/>
          </a:xfrm>
        </p:spPr>
        <p:txBody>
          <a:bodyPr>
            <a:normAutofit/>
          </a:bodyPr>
          <a:lstStyle/>
          <a:p>
            <a:r>
              <a:rPr lang="it-IT" sz="1800" dirty="0"/>
              <a:t> A</a:t>
            </a:r>
            <a:r>
              <a:rPr lang="it-IT" sz="1800" dirty="0" smtClean="0"/>
              <a:t> pensare?  </a:t>
            </a:r>
            <a:r>
              <a:rPr lang="it-IT" sz="1800" dirty="0"/>
              <a:t> </a:t>
            </a:r>
            <a:r>
              <a:rPr lang="it-IT" sz="1800" dirty="0" smtClean="0"/>
              <a:t>A farci domande?</a:t>
            </a:r>
            <a:endParaRPr lang="it-IT" sz="18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3886201" y="1230086"/>
            <a:ext cx="5007428" cy="424543"/>
          </a:xfrm>
        </p:spPr>
        <p:txBody>
          <a:bodyPr>
            <a:noAutofit/>
          </a:bodyPr>
          <a:lstStyle/>
          <a:p>
            <a:pPr algn="l"/>
            <a:r>
              <a:rPr lang="it-IT" sz="1800" dirty="0" smtClean="0"/>
              <a:t>? A riflettere? </a:t>
            </a:r>
            <a:r>
              <a:rPr lang="it-IT" sz="2000" dirty="0" smtClean="0">
                <a:solidFill>
                  <a:srgbClr val="FF0000"/>
                </a:solidFill>
              </a:rPr>
              <a:t>FORSE</a:t>
            </a:r>
            <a:r>
              <a:rPr lang="it-IT" sz="2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050" name="Picture 2" descr="C:\Users\Utente\Desktop\FOTO PON\CamScanner 06-02-2022 07.01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919774"/>
            <a:ext cx="1865491" cy="227647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FOTO PON\CamScanner 06-02-2022 07.01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562" y="2618253"/>
            <a:ext cx="1552731" cy="217192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FOTO PON\CamScanner 06-02-2022 07.01_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9550" y="1467817"/>
            <a:ext cx="1898194" cy="2890157"/>
          </a:xfrm>
          <a:prstGeom prst="rect">
            <a:avLst/>
          </a:prstGeom>
          <a:noFill/>
          <a:ln w="38100"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FOTO PON\CamScanner 06-02-2022 07.01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21" y="1672124"/>
            <a:ext cx="2127329" cy="3241876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9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400" dirty="0" smtClean="0"/>
              <a:t>A riconoscere e a descrivere… le nostre emozioni!</a:t>
            </a:r>
            <a:endParaRPr lang="it-IT" sz="2400" dirty="0"/>
          </a:p>
        </p:txBody>
      </p:sp>
      <p:pic>
        <p:nvPicPr>
          <p:cNvPr id="3074" name="Picture 2" descr="C:\Users\Utente\Desktop\FOTO PON\CamScanner 06-02-2022 07.01_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687" y="859971"/>
            <a:ext cx="2349968" cy="338545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FOTO PON\CamScanner 06-02-2022 07.01_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6" y="1143000"/>
            <a:ext cx="2471058" cy="321515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  <a:extLst/>
        </p:spPr>
      </p:pic>
      <p:pic>
        <p:nvPicPr>
          <p:cNvPr id="3077" name="Picture 5" descr="C:\Users\Utente\Desktop\PON LA PALESTRA DELLE EMOZIONI\emozioni-faccine_imagefullwid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0067">
            <a:off x="498889" y="1330969"/>
            <a:ext cx="3032684" cy="2897413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98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105149" y="443406"/>
            <a:ext cx="5559527" cy="1585419"/>
          </a:xfrm>
        </p:spPr>
        <p:txBody>
          <a:bodyPr>
            <a:normAutofit fontScale="90000"/>
          </a:bodyPr>
          <a:lstStyle/>
          <a:p>
            <a:r>
              <a:rPr lang="it-IT" sz="1600" dirty="0" smtClean="0">
                <a:solidFill>
                  <a:srgbClr val="0000CC"/>
                </a:solidFill>
              </a:rPr>
              <a:t> Il PERCORSO vuole essere un vero e proprio allenamento  per lo sviluppo della capacità di riconoscere, controllare e  gestire le emozioni</a:t>
            </a:r>
            <a:r>
              <a:rPr lang="it-IT" sz="1600" i="1" dirty="0" smtClean="0">
                <a:solidFill>
                  <a:srgbClr val="0000CC"/>
                </a:solidFill>
              </a:rPr>
              <a:t>…</a:t>
            </a:r>
            <a:r>
              <a:rPr lang="it-IT" sz="1600" i="1" dirty="0" smtClean="0"/>
              <a:t/>
            </a:r>
            <a:br>
              <a:rPr lang="it-IT" sz="1600" i="1" dirty="0" smtClean="0"/>
            </a:br>
            <a:r>
              <a:rPr lang="it-IT" sz="1800" i="1" dirty="0" smtClean="0"/>
              <a:t>Una fifa blu-  </a:t>
            </a:r>
            <a:r>
              <a:rPr lang="it-IT" sz="1800" i="1" dirty="0" smtClean="0">
                <a:solidFill>
                  <a:srgbClr val="FF0000"/>
                </a:solidFill>
              </a:rPr>
              <a:t>Rosso di vergogna-  </a:t>
            </a:r>
            <a:r>
              <a:rPr lang="it-IT" sz="1800" i="1" dirty="0" smtClean="0">
                <a:solidFill>
                  <a:srgbClr val="FFFF00"/>
                </a:solidFill>
              </a:rPr>
              <a:t>Giallo di gelosia- </a:t>
            </a:r>
            <a:br>
              <a:rPr lang="it-IT" sz="1800" i="1" dirty="0" smtClean="0">
                <a:solidFill>
                  <a:srgbClr val="FFFF00"/>
                </a:solidFill>
              </a:rPr>
            </a:br>
            <a:r>
              <a:rPr lang="it-IT" sz="1800" i="1" dirty="0" smtClean="0">
                <a:solidFill>
                  <a:srgbClr val="00B050"/>
                </a:solidFill>
              </a:rPr>
              <a:t>Verde di invidia -</a:t>
            </a:r>
            <a:r>
              <a:rPr lang="it-IT" sz="1800" i="1" dirty="0" smtClean="0">
                <a:solidFill>
                  <a:srgbClr val="FFC000"/>
                </a:solidFill>
              </a:rPr>
              <a:t>Arancione di gioia </a:t>
            </a:r>
            <a:r>
              <a:rPr lang="it-IT" sz="1800" i="1" dirty="0" smtClean="0">
                <a:solidFill>
                  <a:schemeClr val="bg1">
                    <a:lumMod val="50000"/>
                  </a:schemeClr>
                </a:solidFill>
              </a:rPr>
              <a:t>e Grigio di tristezza, </a:t>
            </a:r>
            <a:br>
              <a:rPr lang="it-IT" sz="18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it-IT" sz="1600" dirty="0" smtClean="0">
                <a:solidFill>
                  <a:srgbClr val="0000CC"/>
                </a:solidFill>
              </a:rPr>
              <a:t>tanti racconti da leggere  per esplorare i sentimenti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2" descr="C:\Users\Utente\Desktop\LIBRO Le sei storie delle emozioni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971674"/>
            <a:ext cx="4983278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00CC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087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dirty="0" smtClean="0"/>
              <a:t>Grazie per l’attenzione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608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625" y="476250"/>
            <a:ext cx="8214852" cy="676275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1800" dirty="0"/>
              <a:t>P</a:t>
            </a:r>
            <a:r>
              <a:rPr lang="it-IT" sz="1800" dirty="0" smtClean="0"/>
              <a:t>er iniziare… </a:t>
            </a:r>
            <a:r>
              <a:rPr lang="it-IT" sz="2200" b="1" dirty="0" smtClean="0">
                <a:solidFill>
                  <a:srgbClr val="FFFF00"/>
                </a:solidFill>
              </a:rPr>
              <a:t>brainstorming</a:t>
            </a:r>
            <a:r>
              <a:rPr lang="it-IT" sz="2000" dirty="0"/>
              <a:t/>
            </a:r>
            <a:br>
              <a:rPr lang="it-IT" sz="2000" dirty="0"/>
            </a:br>
            <a:endParaRPr lang="it-IT" sz="2000" b="1" dirty="0">
              <a:solidFill>
                <a:srgbClr val="FFFF00"/>
              </a:solidFill>
            </a:endParaRPr>
          </a:p>
        </p:txBody>
      </p:sp>
      <p:pic>
        <p:nvPicPr>
          <p:cNvPr id="4" name="Picture 2" descr="C:\Users\Utente\Desktop\LW WMOZIONI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4425"/>
            <a:ext cx="6143625" cy="3900490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3538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1042241"/>
            <a:ext cx="8229600" cy="781050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  </a:t>
            </a:r>
            <a:r>
              <a:rPr lang="it-IT" sz="2000" b="1" dirty="0">
                <a:solidFill>
                  <a:srgbClr val="0070C0"/>
                </a:solidFill>
              </a:rPr>
              <a:t>P</a:t>
            </a:r>
            <a:r>
              <a:rPr lang="it-IT" sz="2000" b="1" dirty="0" smtClean="0">
                <a:solidFill>
                  <a:srgbClr val="0070C0"/>
                </a:solidFill>
              </a:rPr>
              <a:t>er saperne di più!</a:t>
            </a:r>
            <a:endParaRPr lang="it-IT" sz="2000" b="1" dirty="0">
              <a:solidFill>
                <a:srgbClr val="0070C0"/>
              </a:solidFill>
            </a:endParaRPr>
          </a:p>
        </p:txBody>
      </p:sp>
      <p:pic>
        <p:nvPicPr>
          <p:cNvPr id="5" name="Picture 3" descr="C:\Users\Utente\Desktop\PON LA PALESTRA DELLE EMOZIONI\PRIMO INCONTRO\2 CHE COSA SONO LE EMOZIONI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670891"/>
            <a:ext cx="2209800" cy="3200399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tente\Desktop\PON LA PALESTRA DELLE EMOZIONI\PRIMO INCONTRO\1 le emozioni SIGNIFICAT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4" y="1689941"/>
            <a:ext cx="2337311" cy="3253534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tente\Desktop\PON LA PALESTRA DELLE EMOZIONI\PON TERZO INCONTRO LA VERGOGNA\2LE EMOZIONI PRIMARIE ESECONDARI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brightnessContrast bright="2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1670891"/>
            <a:ext cx="2554100" cy="3272584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823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3875" y="358606"/>
            <a:ext cx="6176550" cy="1389911"/>
          </a:xfrm>
        </p:spPr>
        <p:txBody>
          <a:bodyPr>
            <a:normAutofit/>
          </a:bodyPr>
          <a:lstStyle/>
          <a:p>
            <a:pPr algn="l"/>
            <a:r>
              <a:rPr lang="it-IT" sz="2000" i="1" dirty="0" smtClean="0">
                <a:solidFill>
                  <a:srgbClr val="FF0000"/>
                </a:solidFill>
              </a:rPr>
              <a:t>I  fiori delle emozioni</a:t>
            </a:r>
            <a:endParaRPr lang="it-IT" sz="2000" i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tente\Desktop\FOTO PON\CamScanner 06-02-2022 07.01_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01" y="1870074"/>
            <a:ext cx="2363745" cy="3044600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FOTO PON\CamScanner 06-02-2022 07.01_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5" y="1870074"/>
            <a:ext cx="2420950" cy="289651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Desktop\FOTO PON\CamScanner 06-02-2022 07.01_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4150" y="-8143875"/>
            <a:ext cx="4320000" cy="634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Desktop\FOTO PON\CamScanner 06-02-2022 07.01_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92" y="1898649"/>
            <a:ext cx="2573760" cy="2913224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tente\Desktop\PON LA PALESTRA DELLE EMOZIONI\fiori-emozion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789" y="297995"/>
            <a:ext cx="3951514" cy="1393371"/>
          </a:xfrm>
          <a:prstGeom prst="rect">
            <a:avLst/>
          </a:prstGeom>
          <a:noFill/>
          <a:ln w="57150">
            <a:solidFill>
              <a:srgbClr val="FF856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3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7943" y="1047750"/>
            <a:ext cx="8093365" cy="704850"/>
          </a:xfrm>
        </p:spPr>
        <p:txBody>
          <a:bodyPr>
            <a:normAutofit/>
          </a:bodyPr>
          <a:lstStyle/>
          <a:p>
            <a:pPr algn="ctr"/>
            <a:r>
              <a:rPr lang="en-US" sz="2000" dirty="0" err="1" smtClean="0"/>
              <a:t>Storie</a:t>
            </a:r>
            <a:r>
              <a:rPr lang="en-US" sz="2000" dirty="0" smtClean="0"/>
              <a:t> di e-</a:t>
            </a:r>
            <a:r>
              <a:rPr lang="en-US" sz="2000" dirty="0" err="1" smtClean="0"/>
              <a:t>mozioni</a:t>
            </a:r>
            <a:r>
              <a:rPr lang="en-US" sz="2000" dirty="0"/>
              <a:t> </a:t>
            </a:r>
            <a:r>
              <a:rPr lang="en-US" sz="2000" dirty="0" smtClean="0"/>
              <a:t>e di </a:t>
            </a:r>
            <a:r>
              <a:rPr lang="en-US" sz="2000" dirty="0" err="1" smtClean="0">
                <a:solidFill>
                  <a:srgbClr val="FF0000"/>
                </a:solidFill>
              </a:rPr>
              <a:t>colori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 </a:t>
            </a:r>
            <a:r>
              <a:rPr lang="en-US" sz="1800" i="1" dirty="0" err="1" smtClean="0"/>
              <a:t>Perché</a:t>
            </a:r>
            <a:r>
              <a:rPr lang="en-US" sz="1800" i="1" dirty="0" smtClean="0"/>
              <a:t> la </a:t>
            </a:r>
            <a:r>
              <a:rPr lang="en-US" sz="1800" i="1" dirty="0" err="1" smtClean="0"/>
              <a:t>vergogna</a:t>
            </a:r>
            <a:r>
              <a:rPr lang="en-US" sz="1800" i="1" dirty="0" smtClean="0"/>
              <a:t> è </a:t>
            </a:r>
            <a:r>
              <a:rPr lang="en-US" sz="1800" i="1" dirty="0" err="1" smtClean="0"/>
              <a:t>rossa</a:t>
            </a:r>
            <a:r>
              <a:rPr lang="en-US" sz="1800" i="1" dirty="0" smtClean="0"/>
              <a:t>?</a:t>
            </a:r>
            <a:endParaRPr lang="en-US" sz="1800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24400" y="1533525"/>
            <a:ext cx="3552825" cy="653438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/>
              <a:t> </a:t>
            </a:r>
            <a:r>
              <a:rPr lang="en-US" sz="1500" i="1" dirty="0" err="1" smtClean="0">
                <a:solidFill>
                  <a:srgbClr val="FF0000"/>
                </a:solidFill>
              </a:rPr>
              <a:t>C’è</a:t>
            </a:r>
            <a:r>
              <a:rPr lang="en-US" sz="1500" i="1" dirty="0" smtClean="0">
                <a:solidFill>
                  <a:srgbClr val="FF0000"/>
                </a:solidFill>
              </a:rPr>
              <a:t> </a:t>
            </a:r>
            <a:r>
              <a:rPr lang="en-US" sz="1500" i="1" dirty="0" err="1" smtClean="0">
                <a:solidFill>
                  <a:srgbClr val="FF0000"/>
                </a:solidFill>
              </a:rPr>
              <a:t>qualcosa</a:t>
            </a:r>
            <a:r>
              <a:rPr lang="en-US" sz="1500" i="1" dirty="0" smtClean="0">
                <a:solidFill>
                  <a:srgbClr val="FF0000"/>
                </a:solidFill>
              </a:rPr>
              <a:t> </a:t>
            </a:r>
            <a:r>
              <a:rPr lang="en-US" sz="1500" i="1" dirty="0" err="1" smtClean="0">
                <a:solidFill>
                  <a:srgbClr val="FF0000"/>
                </a:solidFill>
              </a:rPr>
              <a:t>che</a:t>
            </a:r>
            <a:r>
              <a:rPr lang="en-US" sz="1500" i="1" dirty="0" smtClean="0">
                <a:solidFill>
                  <a:srgbClr val="FF0000"/>
                </a:solidFill>
              </a:rPr>
              <a:t> </a:t>
            </a:r>
            <a:r>
              <a:rPr lang="en-US" sz="1500" i="1" dirty="0" err="1" smtClean="0">
                <a:solidFill>
                  <a:srgbClr val="FF0000"/>
                </a:solidFill>
              </a:rPr>
              <a:t>si</a:t>
            </a:r>
            <a:r>
              <a:rPr lang="en-US" sz="1500" i="1" dirty="0" smtClean="0">
                <a:solidFill>
                  <a:srgbClr val="FF0000"/>
                </a:solidFill>
              </a:rPr>
              <a:t> </a:t>
            </a:r>
            <a:r>
              <a:rPr lang="en-US" sz="1500" i="1" dirty="0" err="1" smtClean="0">
                <a:solidFill>
                  <a:srgbClr val="FF0000"/>
                </a:solidFill>
              </a:rPr>
              <a:t>muove</a:t>
            </a:r>
            <a:r>
              <a:rPr lang="en-US" sz="1500" i="1" dirty="0" smtClean="0">
                <a:solidFill>
                  <a:srgbClr val="FF0000"/>
                </a:solidFill>
              </a:rPr>
              <a:t> </a:t>
            </a:r>
            <a:r>
              <a:rPr lang="en-US" sz="1500" i="1" dirty="0" err="1" smtClean="0">
                <a:solidFill>
                  <a:srgbClr val="FF0000"/>
                </a:solidFill>
              </a:rPr>
              <a:t>dentro</a:t>
            </a:r>
            <a:r>
              <a:rPr lang="en-US" sz="1500" i="1" dirty="0" smtClean="0">
                <a:solidFill>
                  <a:srgbClr val="FF0000"/>
                </a:solidFill>
              </a:rPr>
              <a:t> di </a:t>
            </a:r>
            <a:r>
              <a:rPr lang="en-US" sz="1500" i="1" dirty="0" err="1" smtClean="0">
                <a:solidFill>
                  <a:srgbClr val="FF0000"/>
                </a:solidFill>
              </a:rPr>
              <a:t>noi</a:t>
            </a:r>
            <a:r>
              <a:rPr lang="en-US" sz="1500" i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500" i="1" dirty="0" err="1" smtClean="0">
                <a:solidFill>
                  <a:srgbClr val="FF0000"/>
                </a:solidFill>
              </a:rPr>
              <a:t>che</a:t>
            </a:r>
            <a:r>
              <a:rPr lang="en-US" sz="1500" i="1" dirty="0" smtClean="0">
                <a:solidFill>
                  <a:srgbClr val="FF0000"/>
                </a:solidFill>
              </a:rPr>
              <a:t> ci </a:t>
            </a:r>
            <a:r>
              <a:rPr lang="en-US" sz="1500" i="1" dirty="0" err="1" smtClean="0">
                <a:solidFill>
                  <a:srgbClr val="FF0000"/>
                </a:solidFill>
              </a:rPr>
              <a:t>agita</a:t>
            </a:r>
            <a:r>
              <a:rPr lang="en-US" sz="1500" i="1" dirty="0" smtClean="0">
                <a:solidFill>
                  <a:srgbClr val="FF0000"/>
                </a:solidFill>
              </a:rPr>
              <a:t> e ci fa stare male!</a:t>
            </a:r>
            <a:endParaRPr lang="en-US" sz="1500" i="1" dirty="0">
              <a:solidFill>
                <a:srgbClr val="FF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324350" y="2162175"/>
            <a:ext cx="4339318" cy="2293657"/>
          </a:xfrm>
        </p:spPr>
        <p:txBody>
          <a:bodyPr/>
          <a:lstStyle/>
          <a:p>
            <a:pPr marL="0" indent="0" algn="l">
              <a:buNone/>
            </a:pPr>
            <a:r>
              <a:rPr lang="en-US" sz="1400" b="1" dirty="0" smtClean="0">
                <a:solidFill>
                  <a:srgbClr val="002060"/>
                </a:solidFill>
              </a:rPr>
              <a:t>Si </a:t>
            </a:r>
            <a:r>
              <a:rPr lang="en-US" sz="1400" b="1" dirty="0" err="1" smtClean="0">
                <a:solidFill>
                  <a:srgbClr val="002060"/>
                </a:solidFill>
              </a:rPr>
              <a:t>chiama</a:t>
            </a:r>
            <a:r>
              <a:rPr lang="en-US" sz="1400" b="1" dirty="0" smtClean="0">
                <a:solidFill>
                  <a:srgbClr val="002060"/>
                </a:solidFill>
              </a:rPr>
              <a:t> :                                              </a:t>
            </a:r>
            <a:r>
              <a:rPr lang="en-US" sz="1400" b="1" dirty="0">
                <a:solidFill>
                  <a:srgbClr val="002060"/>
                </a:solidFill>
              </a:rPr>
              <a:t>C</a:t>
            </a:r>
            <a:r>
              <a:rPr lang="en-US" sz="1400" b="1" dirty="0" smtClean="0">
                <a:solidFill>
                  <a:srgbClr val="002060"/>
                </a:solidFill>
              </a:rPr>
              <a:t>osa </a:t>
            </a:r>
            <a:r>
              <a:rPr lang="en-US" sz="1400" b="1" dirty="0" err="1" smtClean="0">
                <a:solidFill>
                  <a:srgbClr val="002060"/>
                </a:solidFill>
              </a:rPr>
              <a:t>si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</a:rPr>
              <a:t>può</a:t>
            </a:r>
            <a:r>
              <a:rPr lang="en-US" sz="1400" b="1" dirty="0" smtClean="0">
                <a:solidFill>
                  <a:srgbClr val="002060"/>
                </a:solidFill>
              </a:rPr>
              <a:t> fare…?</a:t>
            </a:r>
          </a:p>
          <a:p>
            <a:pPr marL="0" indent="0" algn="l">
              <a:buNone/>
            </a:pPr>
            <a:endParaRPr lang="en-US" sz="1400" b="1" i="1" dirty="0" smtClean="0">
              <a:solidFill>
                <a:srgbClr val="FF2549"/>
              </a:solidFill>
            </a:endParaRPr>
          </a:p>
          <a:p>
            <a:pPr marL="0" indent="0" algn="l">
              <a:buNone/>
            </a:pPr>
            <a:endParaRPr lang="en-US" sz="1400" b="1" i="1" dirty="0">
              <a:solidFill>
                <a:srgbClr val="FF2549"/>
              </a:solidFill>
            </a:endParaRPr>
          </a:p>
          <a:p>
            <a:pPr marL="0" indent="0" algn="l">
              <a:buNone/>
            </a:pPr>
            <a:endParaRPr lang="en-US" sz="1400" b="1" i="1" dirty="0" smtClean="0">
              <a:solidFill>
                <a:srgbClr val="FF2549"/>
              </a:solidFill>
            </a:endParaRPr>
          </a:p>
          <a:p>
            <a:pPr algn="r"/>
            <a:endParaRPr lang="en-US" b="1" i="1" dirty="0">
              <a:solidFill>
                <a:srgbClr val="FF2549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1" y="2294826"/>
            <a:ext cx="3952362" cy="2362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3" name="Rettangolo 2"/>
          <p:cNvSpPr/>
          <p:nvPr/>
        </p:nvSpPr>
        <p:spPr>
          <a:xfrm>
            <a:off x="4324350" y="2463969"/>
            <a:ext cx="1571625" cy="8757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1400" b="1" i="1" dirty="0" smtClean="0">
                <a:solidFill>
                  <a:srgbClr val="FF2549"/>
                </a:solidFill>
              </a:rPr>
              <a:t> </a:t>
            </a:r>
          </a:p>
          <a:p>
            <a:pPr lvl="0" algn="ctr">
              <a:spcBef>
                <a:spcPct val="20000"/>
              </a:spcBef>
            </a:pPr>
            <a:endParaRPr lang="en-US" sz="1400" b="1" dirty="0" smtClean="0">
              <a:solidFill>
                <a:srgbClr val="002060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disagio</a:t>
            </a:r>
            <a:r>
              <a:rPr lang="en-US" sz="1400" b="1" i="1" dirty="0" smtClean="0">
                <a:solidFill>
                  <a:srgbClr val="002060"/>
                </a:solidFill>
              </a:rPr>
              <a:t>,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imbarazzo</a:t>
            </a:r>
            <a:endParaRPr lang="en-US" sz="1400" b="1" i="1" dirty="0">
              <a:solidFill>
                <a:srgbClr val="002060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US" sz="1400" b="1" i="1" dirty="0" err="1" smtClean="0">
                <a:solidFill>
                  <a:srgbClr val="002060"/>
                </a:solidFill>
              </a:rPr>
              <a:t>malessere</a:t>
            </a:r>
            <a:r>
              <a:rPr lang="en-US" sz="1400" b="1" i="1" dirty="0" smtClean="0">
                <a:solidFill>
                  <a:srgbClr val="002060"/>
                </a:solidFill>
              </a:rPr>
              <a:t> </a:t>
            </a:r>
            <a:endParaRPr lang="en-US" sz="1400" b="1" i="1" dirty="0">
              <a:solidFill>
                <a:srgbClr val="002060"/>
              </a:solidFill>
            </a:endParaRPr>
          </a:p>
          <a:p>
            <a:pPr lvl="0">
              <a:spcBef>
                <a:spcPct val="20000"/>
              </a:spcBef>
            </a:pPr>
            <a:endParaRPr lang="en-US" sz="1400" b="1" i="1" dirty="0">
              <a:solidFill>
                <a:srgbClr val="FF2549"/>
              </a:solidFill>
            </a:endParaRPr>
          </a:p>
          <a:p>
            <a:r>
              <a:rPr lang="it-IT" dirty="0" err="1" smtClean="0"/>
              <a:t>isa</a:t>
            </a:r>
            <a:endParaRPr lang="it-IT" dirty="0"/>
          </a:p>
        </p:txBody>
      </p:sp>
      <p:sp>
        <p:nvSpPr>
          <p:cNvPr id="9" name="Freccia in giù 8"/>
          <p:cNvSpPr/>
          <p:nvPr/>
        </p:nvSpPr>
        <p:spPr>
          <a:xfrm>
            <a:off x="5031580" y="3339761"/>
            <a:ext cx="166686" cy="2666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457701" y="3619499"/>
            <a:ext cx="2400300" cy="12763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20000"/>
              </a:spcBef>
            </a:pPr>
            <a:r>
              <a:rPr lang="en-US" sz="1200" b="1" i="1" dirty="0" smtClean="0">
                <a:solidFill>
                  <a:srgbClr val="002060"/>
                </a:solidFill>
              </a:rPr>
              <a:t>-</a:t>
            </a:r>
            <a:r>
              <a:rPr lang="en-US" sz="1400" b="1" i="1" dirty="0" err="1" smtClean="0">
                <a:solidFill>
                  <a:srgbClr val="002060"/>
                </a:solidFill>
              </a:rPr>
              <a:t>voglia</a:t>
            </a:r>
            <a:r>
              <a:rPr lang="en-US" sz="1400" b="1" i="1" dirty="0" smtClean="0">
                <a:solidFill>
                  <a:srgbClr val="002060"/>
                </a:solidFill>
              </a:rPr>
              <a:t> di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nascondersi</a:t>
            </a:r>
            <a:r>
              <a:rPr lang="en-US" sz="1400" b="1" i="1" dirty="0" smtClean="0">
                <a:solidFill>
                  <a:srgbClr val="002060"/>
                </a:solidFill>
              </a:rPr>
              <a:t>  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desiderio</a:t>
            </a:r>
            <a:r>
              <a:rPr lang="en-US" sz="1400" b="1" i="1" dirty="0" smtClean="0">
                <a:solidFill>
                  <a:srgbClr val="002060"/>
                </a:solidFill>
              </a:rPr>
              <a:t> di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scomparire</a:t>
            </a:r>
            <a:endParaRPr lang="en-US" sz="1400" b="1" i="1" dirty="0" smtClean="0">
              <a:solidFill>
                <a:srgbClr val="00206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en-US" sz="1400" b="1" i="1" dirty="0" smtClean="0">
                <a:solidFill>
                  <a:srgbClr val="002060"/>
                </a:solidFill>
              </a:rPr>
              <a:t>-</a:t>
            </a:r>
            <a:r>
              <a:rPr lang="en-US" sz="1400" b="1" i="1" dirty="0" err="1" smtClean="0">
                <a:solidFill>
                  <a:srgbClr val="002060"/>
                </a:solidFill>
              </a:rPr>
              <a:t>speranza</a:t>
            </a:r>
            <a:r>
              <a:rPr lang="en-US" sz="1400" b="1" i="1" dirty="0" smtClean="0">
                <a:solidFill>
                  <a:srgbClr val="002060"/>
                </a:solidFill>
              </a:rPr>
              <a:t>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che</a:t>
            </a:r>
            <a:r>
              <a:rPr lang="en-US" sz="1400" b="1" i="1" dirty="0" smtClean="0">
                <a:solidFill>
                  <a:srgbClr val="002060"/>
                </a:solidFill>
              </a:rPr>
              <a:t> 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nessuno</a:t>
            </a:r>
            <a:r>
              <a:rPr lang="en-US" sz="1400" b="1" i="1" dirty="0" smtClean="0">
                <a:solidFill>
                  <a:srgbClr val="002060"/>
                </a:solidFill>
              </a:rPr>
              <a:t>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si</a:t>
            </a:r>
            <a:r>
              <a:rPr lang="en-US" sz="1400" b="1" i="1" dirty="0" smtClean="0">
                <a:solidFill>
                  <a:srgbClr val="002060"/>
                </a:solidFill>
              </a:rPr>
              <a:t>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accorga</a:t>
            </a:r>
            <a:r>
              <a:rPr lang="en-US" sz="1400" b="1" i="1" dirty="0" smtClean="0">
                <a:solidFill>
                  <a:srgbClr val="002060"/>
                </a:solidFill>
              </a:rPr>
              <a:t>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che</a:t>
            </a:r>
            <a:r>
              <a:rPr lang="en-US" sz="1400" b="1" i="1" dirty="0" smtClean="0">
                <a:solidFill>
                  <a:srgbClr val="002060"/>
                </a:solidFill>
              </a:rPr>
              <a:t>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siamo</a:t>
            </a:r>
            <a:r>
              <a:rPr lang="en-US" sz="1400" b="1" i="1" dirty="0" smtClean="0">
                <a:solidFill>
                  <a:srgbClr val="002060"/>
                </a:solidFill>
              </a:rPr>
              <a:t> </a:t>
            </a:r>
            <a:r>
              <a:rPr lang="en-US" sz="1400" b="1" i="1" dirty="0" err="1" smtClean="0">
                <a:solidFill>
                  <a:srgbClr val="002060"/>
                </a:solidFill>
              </a:rPr>
              <a:t>arrossiti</a:t>
            </a:r>
            <a:endParaRPr lang="en-US" sz="1400" b="1" i="1" dirty="0">
              <a:solidFill>
                <a:srgbClr val="00206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486525" y="2562225"/>
            <a:ext cx="2124075" cy="936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risaccpAACCacca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395357" y="2463970"/>
            <a:ext cx="2215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smtClean="0">
                <a:solidFill>
                  <a:srgbClr val="002060"/>
                </a:solidFill>
              </a:rPr>
              <a:t>-Avere rispetto</a:t>
            </a:r>
          </a:p>
          <a:p>
            <a:r>
              <a:rPr lang="it-IT" sz="1200" b="1" i="1" dirty="0" smtClean="0">
                <a:solidFill>
                  <a:srgbClr val="002060"/>
                </a:solidFill>
              </a:rPr>
              <a:t>-Fare il proprio dove</a:t>
            </a:r>
          </a:p>
          <a:p>
            <a:r>
              <a:rPr lang="it-IT" sz="1200" b="1" i="1" dirty="0" smtClean="0">
                <a:solidFill>
                  <a:srgbClr val="002060"/>
                </a:solidFill>
              </a:rPr>
              <a:t>-Accettarsi   per come si è </a:t>
            </a:r>
          </a:p>
          <a:p>
            <a:r>
              <a:rPr lang="it-IT" sz="1200" b="1" i="1" dirty="0" smtClean="0">
                <a:solidFill>
                  <a:srgbClr val="002060"/>
                </a:solidFill>
              </a:rPr>
              <a:t>-Accontentarsi di ciò che si ha</a:t>
            </a:r>
          </a:p>
          <a:p>
            <a:r>
              <a:rPr lang="it-IT" sz="1200" b="1" i="1" dirty="0" smtClean="0">
                <a:solidFill>
                  <a:srgbClr val="002060"/>
                </a:solidFill>
              </a:rPr>
              <a:t> -Essere  grati</a:t>
            </a:r>
            <a:endParaRPr lang="it-IT" sz="12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23874"/>
            <a:ext cx="8229600" cy="1152525"/>
          </a:xfrm>
        </p:spPr>
        <p:txBody>
          <a:bodyPr>
            <a:normAutofit fontScale="90000"/>
          </a:bodyPr>
          <a:lstStyle/>
          <a:p>
            <a:r>
              <a:rPr lang="it-IT" sz="1800" b="1" dirty="0" smtClean="0"/>
              <a:t/>
            </a:r>
            <a:br>
              <a:rPr lang="it-IT" sz="1800" b="1" dirty="0" smtClean="0"/>
            </a:br>
            <a:r>
              <a:rPr lang="it-IT" sz="1800" b="1" dirty="0"/>
              <a:t/>
            </a:r>
            <a:br>
              <a:rPr lang="it-IT" sz="1800" b="1" dirty="0"/>
            </a:br>
            <a:r>
              <a:rPr lang="it-IT" sz="2000" b="1" dirty="0" smtClean="0">
                <a:solidFill>
                  <a:srgbClr val="FF0000"/>
                </a:solidFill>
              </a:rPr>
              <a:t>La VERGOGNA </a:t>
            </a:r>
            <a:r>
              <a:rPr lang="it-IT" sz="2000" b="1" dirty="0">
                <a:solidFill>
                  <a:srgbClr val="FF0000"/>
                </a:solidFill>
              </a:rPr>
              <a:t>cos'è e come si </a:t>
            </a:r>
            <a:r>
              <a:rPr lang="it-IT" sz="2000" b="1" dirty="0" smtClean="0">
                <a:solidFill>
                  <a:srgbClr val="FF0000"/>
                </a:solidFill>
              </a:rPr>
              <a:t>supera?!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1800" b="1" dirty="0" smtClean="0">
                <a:solidFill>
                  <a:srgbClr val="0000CC"/>
                </a:solidFill>
              </a:rPr>
              <a:t>La</a:t>
            </a:r>
            <a:r>
              <a:rPr lang="it-IT" sz="1800" b="1" dirty="0" smtClean="0">
                <a:solidFill>
                  <a:srgbClr val="FF0000"/>
                </a:solidFill>
              </a:rPr>
              <a:t> VERGOGNA </a:t>
            </a:r>
            <a:r>
              <a:rPr lang="it-IT" sz="1800" b="1" dirty="0" smtClean="0">
                <a:solidFill>
                  <a:srgbClr val="0000CC"/>
                </a:solidFill>
              </a:rPr>
              <a:t>una </a:t>
            </a:r>
            <a:r>
              <a:rPr lang="it-IT" sz="1800" b="1" dirty="0">
                <a:solidFill>
                  <a:srgbClr val="0000CC"/>
                </a:solidFill>
              </a:rPr>
              <a:t>delle più importanti emozioni </a:t>
            </a:r>
            <a:r>
              <a:rPr lang="it-IT" sz="1800" b="1" dirty="0" smtClean="0">
                <a:solidFill>
                  <a:srgbClr val="0000CC"/>
                </a:solidFill>
              </a:rPr>
              <a:t>secondarie.</a:t>
            </a:r>
            <a:br>
              <a:rPr lang="it-IT" sz="1800" b="1" dirty="0" smtClean="0">
                <a:solidFill>
                  <a:srgbClr val="0000CC"/>
                </a:solidFill>
              </a:rPr>
            </a:br>
            <a:r>
              <a:rPr lang="it-IT" sz="1800" b="1" dirty="0" smtClean="0">
                <a:solidFill>
                  <a:srgbClr val="0000CC"/>
                </a:solidFill>
              </a:rPr>
              <a:t>  </a:t>
            </a:r>
            <a:r>
              <a:rPr lang="it-IT" sz="1800" b="1" dirty="0">
                <a:solidFill>
                  <a:srgbClr val="0000CC"/>
                </a:solidFill>
              </a:rPr>
              <a:t>C</a:t>
            </a:r>
            <a:r>
              <a:rPr lang="it-IT" sz="1800" b="1" dirty="0" smtClean="0">
                <a:solidFill>
                  <a:srgbClr val="0000CC"/>
                </a:solidFill>
              </a:rPr>
              <a:t>he </a:t>
            </a:r>
            <a:r>
              <a:rPr lang="it-IT" sz="1800" b="1" dirty="0">
                <a:solidFill>
                  <a:srgbClr val="0000CC"/>
                </a:solidFill>
              </a:rPr>
              <a:t>fare quando diventa eccessiva? Come superarla?</a:t>
            </a:r>
            <a:br>
              <a:rPr lang="it-IT" sz="1800" b="1" dirty="0">
                <a:solidFill>
                  <a:srgbClr val="0000CC"/>
                </a:solidFill>
              </a:rPr>
            </a:br>
            <a:endParaRPr lang="it-IT" sz="1800" b="1" dirty="0">
              <a:solidFill>
                <a:srgbClr val="0000CC"/>
              </a:solidFill>
            </a:endParaRPr>
          </a:p>
        </p:txBody>
      </p:sp>
      <p:pic>
        <p:nvPicPr>
          <p:cNvPr id="7" name="Segnaposto contenuto 6" descr="La vergogna in psicologia, cos'è e come si supera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1650"/>
            <a:ext cx="4095750" cy="3028949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Segnaposto contenuto 7" descr="https://www.psicohelp.it/vergogna-e-imbarazzo-cosa-sono-e-come-sconfiggerli/">
            <a:hlinkClick r:id="rId3"/>
          </p:cNvPr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6" y="1828800"/>
            <a:ext cx="3493198" cy="3047999"/>
          </a:xfrm>
          <a:prstGeom prst="rect">
            <a:avLst/>
          </a:prstGeom>
          <a:noFill/>
          <a:ln w="5715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991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52501" y="-1213901"/>
            <a:ext cx="7877174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400" dirty="0" smtClean="0"/>
          </a:p>
          <a:p>
            <a:endParaRPr lang="it-IT" sz="1400" dirty="0"/>
          </a:p>
          <a:p>
            <a:endParaRPr lang="it-IT" sz="1400" dirty="0" smtClean="0"/>
          </a:p>
          <a:p>
            <a:endParaRPr lang="it-IT" sz="1400" dirty="0"/>
          </a:p>
          <a:p>
            <a:endParaRPr lang="it-IT" sz="1400" dirty="0" smtClean="0"/>
          </a:p>
          <a:p>
            <a:endParaRPr lang="it-IT" sz="1400" dirty="0"/>
          </a:p>
          <a:p>
            <a:endParaRPr lang="it-IT" sz="1400" dirty="0" smtClean="0"/>
          </a:p>
          <a:p>
            <a:endParaRPr lang="it-IT" sz="1400" dirty="0"/>
          </a:p>
          <a:p>
            <a:endParaRPr lang="it-IT" sz="1400" dirty="0" smtClean="0"/>
          </a:p>
          <a:p>
            <a:endParaRPr lang="it-IT" sz="1400" dirty="0"/>
          </a:p>
          <a:p>
            <a:endParaRPr lang="it-IT" sz="1400" dirty="0" smtClean="0"/>
          </a:p>
          <a:p>
            <a:pPr algn="ctr"/>
            <a:r>
              <a:rPr lang="it-IT" sz="1600" dirty="0" smtClean="0"/>
              <a:t>La</a:t>
            </a:r>
            <a:r>
              <a:rPr lang="it-IT" sz="1600" dirty="0"/>
              <a:t> </a:t>
            </a:r>
            <a:r>
              <a:rPr lang="it-IT" sz="1600" b="1" dirty="0" smtClean="0">
                <a:solidFill>
                  <a:srgbClr val="FF0000"/>
                </a:solidFill>
              </a:rPr>
              <a:t>VERGOGNA</a:t>
            </a:r>
            <a:r>
              <a:rPr lang="it-IT" sz="1600" dirty="0" smtClean="0"/>
              <a:t> </a:t>
            </a:r>
          </a:p>
          <a:p>
            <a:r>
              <a:rPr lang="it-IT" sz="1400" dirty="0"/>
              <a:t>È</a:t>
            </a:r>
            <a:r>
              <a:rPr lang="it-IT" sz="1400" dirty="0" smtClean="0"/>
              <a:t> </a:t>
            </a:r>
            <a:r>
              <a:rPr lang="it-IT" sz="1400" dirty="0"/>
              <a:t>una delle </a:t>
            </a:r>
            <a:r>
              <a:rPr lang="it-IT" sz="1400" b="1" u="sng" dirty="0">
                <a:hlinkClick r:id="rId3" tooltip="Emozioni primarie e secondarie"/>
              </a:rPr>
              <a:t>emozioni secondarie</a:t>
            </a:r>
            <a:r>
              <a:rPr lang="it-IT" sz="1400" dirty="0"/>
              <a:t>, cioè quelle emozioni che non sono presenti sin dalla nascita e che sono fortemente legate all'ambiente culturale entro cui cresciamo.</a:t>
            </a:r>
          </a:p>
          <a:p>
            <a:r>
              <a:rPr lang="it-IT" sz="1400" dirty="0"/>
              <a:t>Quando ci si vergogna?  Di solito  quando sappiamo di aver fatto qualcosa di male, di non aver  rispettato le regole, insomma qualcosa di brutto!</a:t>
            </a:r>
          </a:p>
          <a:p>
            <a:r>
              <a:rPr lang="it-IT" sz="1400" dirty="0"/>
              <a:t>Tutto e niente può essere fonte di vergogna, dipende da ciò che riteniamo (e che ci è stato insegnato e trasmesso) sia importante.</a:t>
            </a:r>
          </a:p>
          <a:p>
            <a:r>
              <a:rPr lang="it-IT" sz="1400" dirty="0"/>
              <a:t> La  </a:t>
            </a:r>
            <a:r>
              <a:rPr lang="it-IT" sz="1400" b="1" dirty="0">
                <a:solidFill>
                  <a:srgbClr val="FF0000"/>
                </a:solidFill>
              </a:rPr>
              <a:t>vergogna</a:t>
            </a:r>
            <a:r>
              <a:rPr lang="it-IT" sz="1400" dirty="0"/>
              <a:t> è comunque un'emozione sgradevole e molto complessa che </a:t>
            </a:r>
            <a:r>
              <a:rPr lang="it-IT" sz="1400" b="1" dirty="0"/>
              <a:t>si fonda sull'impressione di essere stati scoperti a fare qualcosa che non si doveva</a:t>
            </a:r>
            <a:r>
              <a:rPr lang="it-IT" sz="1400" dirty="0"/>
              <a:t>.</a:t>
            </a:r>
          </a:p>
          <a:p>
            <a:r>
              <a:rPr lang="it-IT" sz="1400" dirty="0"/>
              <a:t> Quando e perché si prova </a:t>
            </a:r>
            <a:r>
              <a:rPr lang="it-IT" sz="1400" b="1" dirty="0">
                <a:solidFill>
                  <a:srgbClr val="FF0000"/>
                </a:solidFill>
              </a:rPr>
              <a:t>vergogna</a:t>
            </a:r>
            <a:r>
              <a:rPr lang="it-IT" sz="1400" b="1" dirty="0" smtClean="0">
                <a:solidFill>
                  <a:srgbClr val="FF0000"/>
                </a:solidFill>
              </a:rPr>
              <a:t>?</a:t>
            </a:r>
            <a:r>
              <a:rPr lang="it-IT" sz="1400" dirty="0">
                <a:solidFill>
                  <a:srgbClr val="FF0000"/>
                </a:solidFill>
              </a:rPr>
              <a:t>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1400" b="1" dirty="0">
                <a:solidFill>
                  <a:srgbClr val="FF0000"/>
                </a:solidFill>
              </a:rPr>
              <a:t>per qualcosa che si è fatto,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1400" b="1" dirty="0">
                <a:solidFill>
                  <a:srgbClr val="FF0000"/>
                </a:solidFill>
              </a:rPr>
              <a:t>per un aspetto della propria persona,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1400" b="1" dirty="0">
                <a:solidFill>
                  <a:srgbClr val="FF0000"/>
                </a:solidFill>
              </a:rPr>
              <a:t>per essere stato smascherato, 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it-IT" sz="1400" b="1" dirty="0">
                <a:solidFill>
                  <a:srgbClr val="FF0000"/>
                </a:solidFill>
              </a:rPr>
              <a:t>per qualcuno che si conosce o un parente vicino a noi </a:t>
            </a:r>
          </a:p>
          <a:p>
            <a:r>
              <a:rPr lang="it-IT" sz="1400" dirty="0"/>
              <a:t>. Come </a:t>
            </a:r>
            <a:r>
              <a:rPr lang="it-IT" sz="1400" b="1" u="sng" dirty="0">
                <a:hlinkClick r:id="rId4" tooltip="Gestire la vergogna"/>
              </a:rPr>
              <a:t>superare la </a:t>
            </a:r>
            <a:r>
              <a:rPr lang="it-IT" sz="1400" b="1" u="sng" dirty="0">
                <a:solidFill>
                  <a:srgbClr val="FF0000"/>
                </a:solidFill>
                <a:hlinkClick r:id="rId4" tooltip="Gestire la vergogna"/>
              </a:rPr>
              <a:t>vergogna</a:t>
            </a:r>
            <a:r>
              <a:rPr lang="it-IT" sz="1400" u="sng" dirty="0">
                <a:solidFill>
                  <a:srgbClr val="FF0000"/>
                </a:solidFill>
                <a:hlinkClick r:id="rId4" tooltip="Gestire la vergogna"/>
              </a:rPr>
              <a:t> </a:t>
            </a:r>
            <a:r>
              <a:rPr lang="it-IT" sz="1400" b="1" u="sng" dirty="0">
                <a:hlinkClick r:id="rId4" tooltip="Gestire la vergogna"/>
              </a:rPr>
              <a:t>eccessiva</a:t>
            </a:r>
            <a:r>
              <a:rPr lang="it-IT" sz="1400" dirty="0"/>
              <a:t>?</a:t>
            </a:r>
          </a:p>
          <a:p>
            <a:r>
              <a:rPr lang="it-IT" sz="1400" dirty="0"/>
              <a:t> La prima cosa da fare è </a:t>
            </a:r>
            <a:r>
              <a:rPr lang="it-IT" sz="1400" b="1" dirty="0"/>
              <a:t>ammettere la propria reazione</a:t>
            </a:r>
            <a:r>
              <a:rPr lang="it-IT" sz="1400" dirty="0"/>
              <a:t> e successivamente farsi delle domande che  per riconoscere  la "</a:t>
            </a:r>
            <a:r>
              <a:rPr lang="it-IT" sz="1400" b="1" dirty="0"/>
              <a:t>gravità" </a:t>
            </a:r>
            <a:r>
              <a:rPr lang="it-IT" sz="1400" dirty="0"/>
              <a:t>delle azioni  ed evitare di   rifarle.</a:t>
            </a:r>
          </a:p>
        </p:txBody>
      </p:sp>
    </p:spTree>
    <p:extLst>
      <p:ext uri="{BB962C8B-B14F-4D97-AF65-F5344CB8AC3E}">
        <p14:creationId xmlns:p14="http://schemas.microsoft.com/office/powerpoint/2010/main" val="1088028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8316" y="438150"/>
            <a:ext cx="8214852" cy="579208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>
                <a:solidFill>
                  <a:srgbClr val="FFFF00"/>
                </a:solidFill>
              </a:rPr>
              <a:t>Giallo di… gelosia 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35" y="1201927"/>
            <a:ext cx="6794765" cy="3643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Fumetto 4 4"/>
          <p:cNvSpPr/>
          <p:nvPr/>
        </p:nvSpPr>
        <p:spPr>
          <a:xfrm rot="20644226">
            <a:off x="6958200" y="1275815"/>
            <a:ext cx="1885576" cy="1518164"/>
          </a:xfrm>
          <a:prstGeom prst="cloudCallout">
            <a:avLst>
              <a:gd name="adj1" fmla="val -121875"/>
              <a:gd name="adj2" fmla="val 8271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tutt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339013" y="1609726"/>
            <a:ext cx="1319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 smtClean="0">
                <a:solidFill>
                  <a:srgbClr val="0070C0"/>
                </a:solidFill>
              </a:rPr>
              <a:t>Tutti siamo gelosi, anche se spesso cerchiamo di nasconderlo!!!</a:t>
            </a:r>
            <a:endParaRPr lang="it-IT" sz="1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8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14:doors dir="vert"/>
        <p:sndAc>
          <p:endSnd/>
        </p:sndAc>
      </p:transition>
    </mc:Choice>
    <mc:Fallback>
      <p:transition advClick="0" advTm="5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Presentazione su schermo (16:9)</PresentationFormat>
  <Paragraphs>70</Paragraphs>
  <Slides>20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Office Theme</vt:lpstr>
      <vt:lpstr>PROGETTO PON ”La differenza  che  fa la differenza”  MODULO    “La palestra delle emozioni“   CLASSI  TERZE  - SCUOLA PRIMARIA Istituto Comprensivo “S. Eufemia” a.s. 2021/2022</vt:lpstr>
      <vt:lpstr> Il PERCORSO vuole essere un vero e proprio allenamento  per lo sviluppo della capacità di riconoscere, controllare e  gestire le emozioni… Una fifa blu-  Rosso di vergogna-  Giallo di gelosia-  Verde di invidia -Arancione di gioia e Grigio di tristezza,  tanti racconti da leggere  per esplorare i sentimenti  </vt:lpstr>
      <vt:lpstr> Per iniziare… brainstorming </vt:lpstr>
      <vt:lpstr>  Per saperne di più!</vt:lpstr>
      <vt:lpstr>I  fiori delle emozioni</vt:lpstr>
      <vt:lpstr>Storie di e-mozioni e di colori!</vt:lpstr>
      <vt:lpstr>  La VERGOGNA cos'è e come si supera?! La VERGOGNA una delle più importanti emozioni secondarie.   Che fare quando diventa eccessiva? Come superarla? </vt:lpstr>
      <vt:lpstr>Presentazione standard di PowerPoint</vt:lpstr>
      <vt:lpstr>Giallo di… gelosia </vt:lpstr>
      <vt:lpstr>LA GELOSIA  nasce dalla paura di perdere  qualcuno o qualcosa…! </vt:lpstr>
      <vt:lpstr>L’INVIDIA è… verde come il ramarro</vt:lpstr>
      <vt:lpstr>Una storia per superare la paura</vt:lpstr>
      <vt:lpstr>L’INVIDIA  FA DIVENTARE ….  VERDI… COME UN ranocchio… VERDI COME UN ramarro… VERDI COME UNA         cimice</vt:lpstr>
      <vt:lpstr>ARANCIONE DI GIOIA</vt:lpstr>
      <vt:lpstr> la GIOIA… sempre anche per le piccole cose!!! Ci rende migliori!!!</vt:lpstr>
      <vt:lpstr>GRIGIO DI TRISTEZZA</vt:lpstr>
      <vt:lpstr>Le nostre attivita’</vt:lpstr>
      <vt:lpstr>Cosa abbiamo imparato?</vt:lpstr>
      <vt:lpstr>A riconoscere e a descrivere… le nostre emozioni!</vt:lpstr>
      <vt:lpstr>Grazie per l’attenzione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2017-08-01T15:40:51Z</dcterms:created>
  <dcterms:modified xsi:type="dcterms:W3CDTF">2022-06-05T14:38:02Z</dcterms:modified>
</cp:coreProperties>
</file>